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EB Garamon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6FD4485-F419-446F-8251-2E056774DBDF}">
  <a:tblStyle styleId="{16FD4485-F419-446F-8251-2E056774DB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EBGaramond-bold.fntdata"/><Relationship Id="rId90" Type="http://schemas.openxmlformats.org/officeDocument/2006/relationships/font" Target="fonts/EBGaramond-regular.fntdata"/><Relationship Id="rId93" Type="http://schemas.openxmlformats.org/officeDocument/2006/relationships/font" Target="fonts/EBGaramond-boldItalic.fntdata"/><Relationship Id="rId92" Type="http://schemas.openxmlformats.org/officeDocument/2006/relationships/font" Target="fonts/EBGaramon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1ce0d0cb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e0d0cb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ce324a1f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ce324a1f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ce324a1f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ce324a1f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361f5cb6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61f5cb6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cf21cfa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cf21cfa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might find it easier to think of those neurons as they are unfolded: each neuron corresponds to one time step.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ce324a1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ce324a1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ce324a1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ce324a1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ce324a1f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ce324a1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361f5cb6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61f5cb6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361f5cb6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61f5cb6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61f5cb6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61f5cb6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ce0d0cb7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e0d0cb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361f5cb6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61f5cb6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361f5cb6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61f5cb6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361f5cb6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61f5cb6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361f5cb6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61f5cb6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1ce324a1f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e324a1f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361f5cb6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61f5cb6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ce324a1f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ce324a1f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1ce324a1f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ce324a1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361f5cb6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61f5cb6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candidate gate: similar to the original RNN, this gate computes the candidate hidden state based on the previous hidden state and the current input.</a:t>
            </a:r>
            <a:endParaRPr/>
          </a:p>
          <a:p>
            <a:pPr indent="0" lvl="0" marL="0" rtl="0" algn="l">
              <a:spcBef>
                <a:spcPts val="0"/>
              </a:spcBef>
              <a:spcAft>
                <a:spcPts val="0"/>
              </a:spcAft>
              <a:buNone/>
            </a:pPr>
            <a:r>
              <a:rPr lang="en"/>
              <a:t>final memory cell: the internal memory of the unit combines the candidate hidden state with the input/forget gate information. Final memory cell is then computed with the output gate to decide how much of the final memory cell is to be output as the hidden state for this current step.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1ce324a1f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ce324a1f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1cf130fad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cf130fad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ce324a1f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e324a1f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361f5cb6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61f5cb6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cf130fa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cf130fa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Row 1: Shows when the letters are recognized</a:t>
            </a:r>
            <a:endParaRPr/>
          </a:p>
          <a:p>
            <a:pPr indent="0" lvl="0" marL="0" rtl="0" algn="l">
              <a:spcBef>
                <a:spcPts val="0"/>
              </a:spcBef>
              <a:spcAft>
                <a:spcPts val="0"/>
              </a:spcAft>
              <a:buNone/>
            </a:pPr>
            <a:r>
              <a:rPr lang="en"/>
              <a:t>2) Row 2: Shows the states of some of the memory cells (Notice how they get reset when a character is recognized!) </a:t>
            </a:r>
            <a:endParaRPr/>
          </a:p>
          <a:p>
            <a:pPr indent="0" lvl="0" marL="0" rtl="0" algn="l">
              <a:spcBef>
                <a:spcPts val="0"/>
              </a:spcBef>
              <a:spcAft>
                <a:spcPts val="0"/>
              </a:spcAft>
              <a:buNone/>
            </a:pPr>
            <a:r>
              <a:rPr lang="en"/>
              <a:t>3) Row 3: Shows the writing as it's being analyzed by the LSTM RNN 4) </a:t>
            </a:r>
            <a:endParaRPr/>
          </a:p>
          <a:p>
            <a:pPr indent="0" lvl="0" marL="0" rtl="0" algn="l">
              <a:spcBef>
                <a:spcPts val="0"/>
              </a:spcBef>
              <a:spcAft>
                <a:spcPts val="0"/>
              </a:spcAft>
              <a:buNone/>
            </a:pPr>
            <a:r>
              <a:rPr lang="en"/>
              <a:t>4) Row 4: This shows the gradient backpropagated to the inputs from the most active character of the upper soft-max layer (This tells you which data points are providing the most influence on your current decision for the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ce324a1f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ce324a1f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1cf130fa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cf130fa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1ce324a1f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ce324a1f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361f5cb6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361f5cb6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1ce324a1f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ce324a1f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1ce324a1f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ce324a1f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1ce324a1f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ce324a1f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2128ea9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2128ea9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1ce324a1f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ce324a1f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1ce324a1f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ce324a1f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361f5cb6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61f5cb6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ce324a1f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ce324a1f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1ce324a1f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ce324a1f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Phrase-Based Machine Translation (PBMT) breaks an input sentence into words and phrases to be translated largely independently, Neural Machine Translation (NMT) considers the entire input sentence as a unit for translation.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1ce324a1f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ce324a1f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1ce324a1f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ce324a1f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1ce324a1f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ce324a1f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1ce324a1f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ce324a1f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1ce324a1f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ce324a1f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361f5cb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61f5cb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361f5cb6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361f5cb6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1ce324a1f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ce324a1f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1ce324a1f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ce324a1f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1ce324a1f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ce324a1f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1ce324a1f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ce324a1f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1ce324a1f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ce324a1f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1cf130fad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cf130fa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1cf130fa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cf130fa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cf130fad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cf130fad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1cf130fad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cf130fad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ce324a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ce324a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1cf130fad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cf130fad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1cf130fad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cf130fad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3361f5cb6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361f5cb6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1ce324a1f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ce324a1f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1ce324a1f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ce324a1f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1ce324a1f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ce324a1f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1ce324a1f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ce324a1f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1ce324a1f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ce324a1f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1ce324a1fd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ce324a1fd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1ce324a1f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ce324a1f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361f5cb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61f5cb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361f5cb6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361f5cb6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1cf130fad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cf130fad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1cf130fad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cf130fad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1cf130fad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cf130fad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1cf130fa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cf130fa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1cf130fad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cf130fad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1cf130fad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cf130fad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1cf130fad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cf130fad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1cf130fad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cf130fad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1cf130fad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cf130fad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Let’s be honest, convolutions are weird af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361f5cb6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61f5cb6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1cf130fad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cf130fad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361f5cb6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61f5cb6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ce324a1f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ce324a1f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1ce324a1fd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ce324a1fd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361f5cb6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61f5cb6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hyperlink" Target="http://www.wildml.com/2015/10/recurrent-neural-networks-tutorial-part-3-backpropagation-through-time-and-vanishing-gradi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hyperlink" Target="http://www.wildml.com/2015/10/recurrent-neural-networks-tutorial-part-3-backpropagation-through-time-and-vanishing-gradi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www.youtube.com/watch?v=fUyU3lKzoio" TargetMode="Externa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mLxsbWAYIpw" TargetMode="External"/><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karpathy.github.io/2015/05/21/rnn-effectiven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karpathy.github.io/2015/05/21/rnn-effectiven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aFuA50H9uek"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karpathy.github.io/2015/05/21/rnn-effectiveness/" TargetMode="External"/><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7.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www.youtube.com/watch?v=tf7IEVTDjng" TargetMode="External"/><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hyperlink" Target="https://www.flickr.com/photos/kasukabevisionfilmz/336855425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100" name="Google Shape;100;p25"/>
          <p:cNvSpPr txBox="1"/>
          <p:nvPr>
            <p:ph idx="1" type="subTitle"/>
          </p:nvPr>
        </p:nvSpPr>
        <p:spPr>
          <a:xfrm>
            <a:off x="311700" y="2834125"/>
            <a:ext cx="8520600" cy="13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11</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2/21/2017</a:t>
            </a:r>
            <a:endParaRPr sz="1800">
              <a:latin typeface="Georgia"/>
              <a:ea typeface="Georgia"/>
              <a:cs typeface="Georgia"/>
              <a:sym typeface="Georgia"/>
            </a:endParaRPr>
          </a:p>
        </p:txBody>
      </p:sp>
      <p:sp>
        <p:nvSpPr>
          <p:cNvPr id="101" name="Google Shape;10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25"/>
          <p:cNvPicPr preferRelativeResize="0"/>
          <p:nvPr/>
        </p:nvPicPr>
        <p:blipFill>
          <a:blip r:embed="rId3">
            <a:alphaModFix/>
          </a:blip>
          <a:stretch>
            <a:fillRect/>
          </a:stretch>
        </p:blipFill>
        <p:spPr>
          <a:xfrm>
            <a:off x="3956875" y="384425"/>
            <a:ext cx="1060919" cy="1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63" name="Google Shape;16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34"/>
          <p:cNvSpPr txBox="1"/>
          <p:nvPr/>
        </p:nvSpPr>
        <p:spPr>
          <a:xfrm>
            <a:off x="0" y="4837200"/>
            <a:ext cx="74193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"A survey on the application of recurrent neural networks to statistical language modeling." by De Mulder et al. Computer Speech &amp; Language 30.1 (2015): 61-98.</a:t>
            </a:r>
            <a:endParaRPr sz="900">
              <a:solidFill>
                <a:srgbClr val="FFFFFF"/>
              </a:solidFill>
              <a:latin typeface="EB Garamond"/>
              <a:ea typeface="EB Garamond"/>
              <a:cs typeface="EB Garamond"/>
              <a:sym typeface="EB Garamond"/>
            </a:endParaRPr>
          </a:p>
        </p:txBody>
      </p:sp>
      <p:pic>
        <p:nvPicPr>
          <p:cNvPr id="165" name="Google Shape;165;p34"/>
          <p:cNvPicPr preferRelativeResize="0"/>
          <p:nvPr/>
        </p:nvPicPr>
        <p:blipFill>
          <a:blip r:embed="rId3">
            <a:alphaModFix/>
          </a:blip>
          <a:stretch>
            <a:fillRect/>
          </a:stretch>
        </p:blipFill>
        <p:spPr>
          <a:xfrm>
            <a:off x="754575" y="940125"/>
            <a:ext cx="7891025" cy="382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1" name="Google Shape;17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2" name="Google Shape;172;p35"/>
          <p:cNvGraphicFramePr/>
          <p:nvPr/>
        </p:nvGraphicFramePr>
        <p:xfrm>
          <a:off x="993175" y="1771725"/>
          <a:ext cx="3000000" cy="3000000"/>
        </p:xfrm>
        <a:graphic>
          <a:graphicData uri="http://schemas.openxmlformats.org/drawingml/2006/table">
            <a:tbl>
              <a:tblPr>
                <a:noFill/>
                <a:tableStyleId>{16FD4485-F419-446F-8251-2E056774DBDF}</a:tableStyleId>
              </a:tblPr>
              <a:tblGrid>
                <a:gridCol w="3619500"/>
                <a:gridCol w="3619500"/>
              </a:tblGrid>
              <a:tr h="381000">
                <a:tc>
                  <a:txBody>
                    <a:bodyPr/>
                    <a:lstStyle/>
                    <a:p>
                      <a:pPr indent="0" lvl="0" marL="0" rtl="0" algn="l">
                        <a:spcBef>
                          <a:spcPts val="0"/>
                        </a:spcBef>
                        <a:spcAft>
                          <a:spcPts val="0"/>
                        </a:spcAft>
                        <a:buNone/>
                      </a:pPr>
                      <a:r>
                        <a:rPr lang="en" sz="2000">
                          <a:solidFill>
                            <a:srgbClr val="FFFFFF"/>
                          </a:solidFill>
                          <a:latin typeface="Georgia"/>
                          <a:ea typeface="Georgia"/>
                          <a:cs typeface="Georgia"/>
                          <a:sym typeface="Georgia"/>
                        </a:rPr>
                        <a:t>Feed-forward</a:t>
                      </a:r>
                      <a:endParaRPr sz="20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2000">
                          <a:solidFill>
                            <a:srgbClr val="FFFFFF"/>
                          </a:solidFill>
                          <a:latin typeface="Georgia"/>
                          <a:ea typeface="Georgia"/>
                          <a:cs typeface="Georgia"/>
                          <a:sym typeface="Georgia"/>
                        </a:rPr>
                        <a:t>RNNs</a:t>
                      </a:r>
                      <a:endParaRPr sz="2000">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DAG</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Loops</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Signals are passed in one direction </a:t>
                      </a:r>
                      <a:endParaRPr>
                        <a:solidFill>
                          <a:srgbClr val="FFFFFF"/>
                        </a:solidFill>
                        <a:latin typeface="Georgia"/>
                        <a:ea typeface="Georgia"/>
                        <a:cs typeface="Georgia"/>
                        <a:sym typeface="Georgia"/>
                      </a:endParaRPr>
                    </a:p>
                    <a:p>
                      <a:pPr indent="0" lvl="0" marL="0" rtl="0" algn="l">
                        <a:spcBef>
                          <a:spcPts val="0"/>
                        </a:spcBef>
                        <a:spcAft>
                          <a:spcPts val="0"/>
                        </a:spcAft>
                        <a:buNone/>
                      </a:pPr>
                      <a:r>
                        <a:rPr lang="en">
                          <a:solidFill>
                            <a:srgbClr val="FFFFFF"/>
                          </a:solidFill>
                          <a:latin typeface="Georgia"/>
                          <a:ea typeface="Georgia"/>
                          <a:cs typeface="Georgia"/>
                          <a:sym typeface="Georgia"/>
                        </a:rPr>
                        <a:t>(input to output)</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Signals are sent back to the same neuron</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Each layer has their own variables</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All steps share the same variables</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8" name="Google Shape;17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3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a:t>
            </a:r>
            <a:r>
              <a:rPr lang="en" sz="2400">
                <a:solidFill>
                  <a:srgbClr val="FFFFFF"/>
                </a:solidFill>
                <a:latin typeface="Georgia"/>
                <a:ea typeface="Georgia"/>
                <a:cs typeface="Georgia"/>
                <a:sym typeface="Georgia"/>
              </a:rPr>
              <a:t>ake advantage of sequential information of data (texts, genomes, videos, etc.)</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Generally reduce the total number of parameters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Form the backbone of NLP</a:t>
            </a:r>
            <a:endParaRPr sz="24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unfolded</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85" name="Google Shape;18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37"/>
          <p:cNvPicPr preferRelativeResize="0"/>
          <p:nvPr/>
        </p:nvPicPr>
        <p:blipFill>
          <a:blip r:embed="rId3">
            <a:alphaModFix/>
          </a:blip>
          <a:stretch>
            <a:fillRect/>
          </a:stretch>
        </p:blipFill>
        <p:spPr>
          <a:xfrm>
            <a:off x="392900" y="1213138"/>
            <a:ext cx="8358201" cy="3353794"/>
          </a:xfrm>
          <a:prstGeom prst="rect">
            <a:avLst/>
          </a:prstGeom>
          <a:noFill/>
          <a:ln>
            <a:noFill/>
          </a:ln>
        </p:spPr>
      </p:pic>
      <p:sp>
        <p:nvSpPr>
          <p:cNvPr id="187" name="Google Shape;187;p3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Graph by Nature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Recurrent Neural Network (SRN)</a:t>
            </a:r>
            <a:endParaRPr b="1">
              <a:latin typeface="Georgia"/>
              <a:ea typeface="Georgia"/>
              <a:cs typeface="Georgia"/>
              <a:sym typeface="Georgia"/>
            </a:endParaRPr>
          </a:p>
        </p:txBody>
      </p:sp>
      <p:sp>
        <p:nvSpPr>
          <p:cNvPr id="193" name="Google Shape;19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8"/>
          <p:cNvSpPr txBox="1"/>
          <p:nvPr/>
        </p:nvSpPr>
        <p:spPr>
          <a:xfrm>
            <a:off x="1137625" y="977700"/>
            <a:ext cx="72576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Introduced by Jeffrey Elman in 1990. </a:t>
            </a:r>
            <a:r>
              <a:rPr lang="en" sz="1800">
                <a:solidFill>
                  <a:schemeClr val="dk1"/>
                </a:solidFill>
                <a:latin typeface="Georgia"/>
                <a:ea typeface="Georgia"/>
                <a:cs typeface="Georgia"/>
                <a:sym typeface="Georgia"/>
              </a:rPr>
              <a:t>Also known as Elman Network</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p:txBody>
      </p:sp>
      <p:pic>
        <p:nvPicPr>
          <p:cNvPr id="195" name="Google Shape;195;p38"/>
          <p:cNvPicPr preferRelativeResize="0"/>
          <p:nvPr/>
        </p:nvPicPr>
        <p:blipFill>
          <a:blip r:embed="rId3">
            <a:alphaModFix/>
          </a:blip>
          <a:stretch>
            <a:fillRect/>
          </a:stretch>
        </p:blipFill>
        <p:spPr>
          <a:xfrm>
            <a:off x="1571202" y="1396075"/>
            <a:ext cx="5900101" cy="3442625"/>
          </a:xfrm>
          <a:prstGeom prst="rect">
            <a:avLst/>
          </a:prstGeom>
          <a:noFill/>
          <a:ln>
            <a:noFill/>
          </a:ln>
        </p:spPr>
      </p:pic>
      <p:sp>
        <p:nvSpPr>
          <p:cNvPr id="196" name="Google Shape;196;p38"/>
          <p:cNvSpPr txBox="1"/>
          <p:nvPr/>
        </p:nvSpPr>
        <p:spPr>
          <a:xfrm>
            <a:off x="1081225" y="4622725"/>
            <a:ext cx="71469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 name="Google Shape;197;p38"/>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Elman, Jeffrey L. "Finding structure in time." Cognitive science 14.2 (1990): 179-211.</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RNNs are Simple</a:t>
            </a:r>
            <a:endParaRPr b="1">
              <a:latin typeface="Georgia"/>
              <a:ea typeface="Georgia"/>
              <a:cs typeface="Georgia"/>
              <a:sym typeface="Georgia"/>
            </a:endParaRPr>
          </a:p>
        </p:txBody>
      </p:sp>
      <p:sp>
        <p:nvSpPr>
          <p:cNvPr id="203" name="Google Shape;20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39"/>
          <p:cNvPicPr preferRelativeResize="0"/>
          <p:nvPr/>
        </p:nvPicPr>
        <p:blipFill>
          <a:blip r:embed="rId3">
            <a:alphaModFix/>
          </a:blip>
          <a:stretch>
            <a:fillRect/>
          </a:stretch>
        </p:blipFill>
        <p:spPr>
          <a:xfrm>
            <a:off x="1517675" y="994850"/>
            <a:ext cx="6274005" cy="3843850"/>
          </a:xfrm>
          <a:prstGeom prst="rect">
            <a:avLst/>
          </a:prstGeom>
          <a:noFill/>
          <a:ln>
            <a:noFill/>
          </a:ln>
        </p:spPr>
      </p:pic>
      <p:sp>
        <p:nvSpPr>
          <p:cNvPr id="205" name="Google Shape;205;p39"/>
          <p:cNvSpPr txBox="1"/>
          <p:nvPr/>
        </p:nvSpPr>
        <p:spPr>
          <a:xfrm>
            <a:off x="101650" y="4838700"/>
            <a:ext cx="1362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Source: Wikipedia</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40"/>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13" name="Google Shape;213;p40"/>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9" name="Google Shape;21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41"/>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21" name="Google Shape;221;p41"/>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
        <p:nvSpPr>
          <p:cNvPr id="222" name="Google Shape;222;p41"/>
          <p:cNvSpPr/>
          <p:nvPr/>
        </p:nvSpPr>
        <p:spPr>
          <a:xfrm>
            <a:off x="1266800" y="1082425"/>
            <a:ext cx="3120600" cy="136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EB Garamond"/>
                <a:ea typeface="EB Garamond"/>
                <a:cs typeface="EB Garamond"/>
                <a:sym typeface="EB Garamond"/>
              </a:rPr>
              <a:t>Two inputs each step:</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 sz="2500">
                <a:latin typeface="EB Garamond"/>
                <a:ea typeface="EB Garamond"/>
                <a:cs typeface="EB Garamond"/>
                <a:sym typeface="EB Garamond"/>
              </a:rPr>
              <a:t>current input </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 sz="2500">
                <a:latin typeface="EB Garamond"/>
                <a:ea typeface="EB Garamond"/>
                <a:cs typeface="EB Garamond"/>
                <a:sym typeface="EB Garamond"/>
              </a:rPr>
              <a:t>prev step’s state</a:t>
            </a:r>
            <a:endParaRPr sz="25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2"/>
          <p:cNvSpPr txBox="1"/>
          <p:nvPr>
            <p:ph type="ctrTitle"/>
          </p:nvPr>
        </p:nvSpPr>
        <p:spPr>
          <a:xfrm>
            <a:off x="499500" y="2284300"/>
            <a:ext cx="8145000" cy="157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Back-propagation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through time</a:t>
            </a:r>
            <a:endParaRPr>
              <a:latin typeface="Georgia"/>
              <a:ea typeface="Georgia"/>
              <a:cs typeface="Georgia"/>
              <a:sym typeface="Georgia"/>
            </a:endParaRPr>
          </a:p>
        </p:txBody>
      </p:sp>
      <p:sp>
        <p:nvSpPr>
          <p:cNvPr id="228" name="Google Shape;22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29" name="Google Shape;229;p42"/>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Back-propagation Through Time (BPTT)</a:t>
            </a:r>
            <a:endParaRPr b="1">
              <a:latin typeface="Georgia"/>
              <a:ea typeface="Georgia"/>
              <a:cs typeface="Georgia"/>
              <a:sym typeface="Georgia"/>
            </a:endParaRPr>
          </a:p>
        </p:txBody>
      </p:sp>
      <p:sp>
        <p:nvSpPr>
          <p:cNvPr id="235" name="Google Shape;23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43"/>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37" name="Google Shape;237;p43"/>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BPTT</a:t>
            </a:r>
            <a:endParaRPr b="1">
              <a:latin typeface="Georgia"/>
              <a:ea typeface="Georgia"/>
              <a:cs typeface="Georgia"/>
              <a:sym typeface="Georgia"/>
            </a:endParaRPr>
          </a:p>
        </p:txBody>
      </p:sp>
      <p:sp>
        <p:nvSpPr>
          <p:cNvPr id="243" name="Google Shape;24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4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Use sum of gradients each all timesteps to update parameters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expensive for a lot of timesteps</a:t>
            </a:r>
            <a:endParaRPr sz="2400">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0" name="Google Shape;25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4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A fixed number of timesteps</a:t>
            </a:r>
            <a:endParaRPr sz="180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7" name="Google Shape;25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4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A fixed number of timesteps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Won’t be able to capture the full sequential dependencies</a:t>
            </a:r>
            <a:endParaRPr sz="18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non-eager TensorFlow, have to make sure all inputs are of the same length</a:t>
            </a:r>
            <a:endParaRPr sz="1800">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Exploding/vanishing Gradients</a:t>
            </a:r>
            <a:endParaRPr b="1">
              <a:latin typeface="Georgia"/>
              <a:ea typeface="Georgia"/>
              <a:cs typeface="Georgia"/>
              <a:sym typeface="Georgia"/>
            </a:endParaRPr>
          </a:p>
        </p:txBody>
      </p:sp>
      <p:sp>
        <p:nvSpPr>
          <p:cNvPr id="264" name="Google Shape;26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47"/>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66" name="Google Shape;266;p47"/>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problem with RNNs</a:t>
            </a:r>
            <a:endParaRPr b="1">
              <a:latin typeface="Georgia"/>
              <a:ea typeface="Georgia"/>
              <a:cs typeface="Georgia"/>
              <a:sym typeface="Georgia"/>
            </a:endParaRPr>
          </a:p>
        </p:txBody>
      </p:sp>
      <p:sp>
        <p:nvSpPr>
          <p:cNvPr id="272" name="Google Shape;27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48"/>
          <p:cNvSpPr txBox="1"/>
          <p:nvPr/>
        </p:nvSpPr>
        <p:spPr>
          <a:xfrm>
            <a:off x="1137625" y="1802725"/>
            <a:ext cx="7034100" cy="19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practice, RNNs aren’t very good at capturing long-term dependencies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Georgia"/>
                <a:ea typeface="Georgia"/>
                <a:cs typeface="Georgia"/>
                <a:sym typeface="Georgia"/>
              </a:rPr>
              <a:t>“I grew up in France… I speak fluent ???”</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Georgia"/>
                <a:ea typeface="Georgia"/>
                <a:cs typeface="Georgia"/>
                <a:sym typeface="Georgia"/>
              </a:rPr>
              <a:t>-&gt; Needs information from way back</a:t>
            </a:r>
            <a:endParaRPr sz="1800">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9"/>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Gated Recurrent Units</a:t>
            </a:r>
            <a:endParaRPr>
              <a:latin typeface="Georgia"/>
              <a:ea typeface="Georgia"/>
              <a:cs typeface="Georgia"/>
              <a:sym typeface="Georgia"/>
            </a:endParaRPr>
          </a:p>
        </p:txBody>
      </p:sp>
      <p:sp>
        <p:nvSpPr>
          <p:cNvPr id="279" name="Google Shape;27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80" name="Google Shape;280;p49"/>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86" name="Google Shape;28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50"/>
          <p:cNvPicPr preferRelativeResize="0"/>
          <p:nvPr/>
        </p:nvPicPr>
        <p:blipFill>
          <a:blip r:embed="rId3">
            <a:alphaModFix/>
          </a:blip>
          <a:stretch>
            <a:fillRect/>
          </a:stretch>
        </p:blipFill>
        <p:spPr>
          <a:xfrm>
            <a:off x="152400" y="1528000"/>
            <a:ext cx="8839203" cy="26020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93" name="Google Shape;29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5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Using a gating mechanism to c</a:t>
            </a:r>
            <a:r>
              <a:rPr lang="en" sz="2400">
                <a:solidFill>
                  <a:srgbClr val="FFFFFF"/>
                </a:solidFill>
                <a:latin typeface="Georgia"/>
                <a:ea typeface="Georgia"/>
                <a:cs typeface="Georgia"/>
                <a:sym typeface="Georgia"/>
              </a:rPr>
              <a:t>ontrol </a:t>
            </a:r>
            <a:r>
              <a:rPr lang="en" sz="2400">
                <a:solidFill>
                  <a:srgbClr val="FFFFFF"/>
                </a:solidFill>
                <a:latin typeface="Georgia"/>
                <a:ea typeface="Georgia"/>
                <a:cs typeface="Georgia"/>
                <a:sym typeface="Georgia"/>
              </a:rPr>
              <a:t>what information to enter and emit from the cell at each timestep</a:t>
            </a:r>
            <a:endParaRPr sz="2400">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0" name="Google Shape;30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5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input gate: how much of the current input to let through.</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forget gate: how much of the previous state to take into account. </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output gate: how much of the hidden state to expose to the next step.</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candidate gate</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final memory cell</a:t>
            </a:r>
            <a:endParaRPr sz="1600">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7" name="Google Shape;30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53"/>
          <p:cNvSpPr txBox="1"/>
          <p:nvPr/>
        </p:nvSpPr>
        <p:spPr>
          <a:xfrm>
            <a:off x="833450" y="4597425"/>
            <a:ext cx="29256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09" name="Google Shape;309;p53"/>
          <p:cNvPicPr preferRelativeResize="0"/>
          <p:nvPr/>
        </p:nvPicPr>
        <p:blipFill>
          <a:blip r:embed="rId3">
            <a:alphaModFix/>
          </a:blip>
          <a:stretch>
            <a:fillRect/>
          </a:stretch>
        </p:blipFill>
        <p:spPr>
          <a:xfrm>
            <a:off x="933450" y="1303700"/>
            <a:ext cx="7277100" cy="2800350"/>
          </a:xfrm>
          <a:prstGeom prst="rect">
            <a:avLst/>
          </a:prstGeom>
          <a:noFill/>
          <a:ln>
            <a:noFill/>
          </a:ln>
        </p:spPr>
      </p:pic>
      <p:sp>
        <p:nvSpPr>
          <p:cNvPr id="310" name="Google Shape;310;p53"/>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Boston Dynamics</a:t>
            </a:r>
            <a:endParaRPr b="1">
              <a:latin typeface="Georgia"/>
              <a:ea typeface="Georgia"/>
              <a:cs typeface="Georgia"/>
              <a:sym typeface="Georgia"/>
            </a:endParaRPr>
          </a:p>
        </p:txBody>
      </p:sp>
      <p:sp>
        <p:nvSpPr>
          <p:cNvPr id="113" name="Google Shape;11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7" title="Hey Buddy, Can You Give Me a Hand?">
            <a:hlinkClick r:id="rId3"/>
          </p:cNvPr>
          <p:cNvPicPr preferRelativeResize="0"/>
          <p:nvPr/>
        </p:nvPicPr>
        <p:blipFill>
          <a:blip r:embed="rId4">
            <a:alphaModFix/>
          </a:blip>
          <a:stretch>
            <a:fillRect/>
          </a:stretch>
        </p:blipFill>
        <p:spPr>
          <a:xfrm>
            <a:off x="2369425" y="1169350"/>
            <a:ext cx="4572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16" name="Google Shape;31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54"/>
          <p:cNvPicPr preferRelativeResize="0"/>
          <p:nvPr/>
        </p:nvPicPr>
        <p:blipFill>
          <a:blip r:embed="rId3">
            <a:alphaModFix/>
          </a:blip>
          <a:stretch>
            <a:fillRect/>
          </a:stretch>
        </p:blipFill>
        <p:spPr>
          <a:xfrm>
            <a:off x="1917801" y="768550"/>
            <a:ext cx="5308392" cy="4036974"/>
          </a:xfrm>
          <a:prstGeom prst="rect">
            <a:avLst/>
          </a:prstGeom>
          <a:noFill/>
          <a:ln>
            <a:noFill/>
          </a:ln>
        </p:spPr>
      </p:pic>
      <p:sp>
        <p:nvSpPr>
          <p:cNvPr id="318" name="Google Shape;318;p54"/>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24" name="Google Shape;32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5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Closer to how humans process information</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idea is not new. Hochreiter and Schmidhuber published the paper in 1997*</a:t>
            </a:r>
            <a:endParaRPr sz="2400">
              <a:solidFill>
                <a:srgbClr val="FFFFFF"/>
              </a:solidFill>
              <a:latin typeface="Georgia"/>
              <a:ea typeface="Georgia"/>
              <a:cs typeface="Georgia"/>
              <a:sym typeface="Georgia"/>
            </a:endParaRPr>
          </a:p>
        </p:txBody>
      </p:sp>
      <p:sp>
        <p:nvSpPr>
          <p:cNvPr id="326" name="Google Shape;326;p55"/>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*Hochreiter, Sepp, and Jürgen Schmidhuber. "Long short-term memory." Neural computation 9.8 (1997): 1735-1780.</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32" name="Google Shape;332;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56"/>
          <p:cNvSpPr txBox="1"/>
          <p:nvPr/>
        </p:nvSpPr>
        <p:spPr>
          <a:xfrm>
            <a:off x="1860925" y="4861700"/>
            <a:ext cx="5244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Visualization of LSTM in action by Alex Graves (DeepMind)</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334" name="Google Shape;334;p56" title="LSTM RNN Demo">
            <a:hlinkClick r:id="rId3"/>
          </p:cNvPr>
          <p:cNvPicPr preferRelativeResize="0"/>
          <p:nvPr/>
        </p:nvPicPr>
        <p:blipFill>
          <a:blip r:embed="rId4">
            <a:alphaModFix/>
          </a:blip>
          <a:stretch>
            <a:fillRect/>
          </a:stretch>
        </p:blipFill>
        <p:spPr>
          <a:xfrm>
            <a:off x="1809275" y="808677"/>
            <a:ext cx="5295653" cy="39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LSTMs vs GRUs</a:t>
            </a:r>
            <a:endParaRPr b="1">
              <a:latin typeface="Georgia"/>
              <a:ea typeface="Georgia"/>
              <a:cs typeface="Georgia"/>
              <a:sym typeface="Georgia"/>
            </a:endParaRPr>
          </a:p>
        </p:txBody>
      </p:sp>
      <p:sp>
        <p:nvSpPr>
          <p:cNvPr id="340" name="Google Shape;34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5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People find LSTMs work well, but unnecessarily complicated, so they introduced GRUs</a:t>
            </a:r>
            <a:endParaRPr sz="2400">
              <a:solidFill>
                <a:srgbClr val="FFFFFF"/>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347" name="Google Shape;3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58"/>
          <p:cNvPicPr preferRelativeResize="0"/>
          <p:nvPr/>
        </p:nvPicPr>
        <p:blipFill>
          <a:blip r:embed="rId3">
            <a:alphaModFix/>
          </a:blip>
          <a:stretch>
            <a:fillRect/>
          </a:stretch>
        </p:blipFill>
        <p:spPr>
          <a:xfrm>
            <a:off x="895213" y="1098150"/>
            <a:ext cx="7518916" cy="3565075"/>
          </a:xfrm>
          <a:prstGeom prst="rect">
            <a:avLst/>
          </a:prstGeom>
          <a:noFill/>
          <a:ln>
            <a:noFill/>
          </a:ln>
        </p:spPr>
      </p:pic>
      <p:sp>
        <p:nvSpPr>
          <p:cNvPr id="349" name="Google Shape;349;p5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p:txBody>
      </p:sp>
      <p:sp>
        <p:nvSpPr>
          <p:cNvPr id="355" name="Google Shape;35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5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less expensive</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Performance on par with LSTMs*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sp>
        <p:nvSpPr>
          <p:cNvPr id="357" name="Google Shape;357;p59"/>
          <p:cNvSpPr txBox="1"/>
          <p:nvPr/>
        </p:nvSpPr>
        <p:spPr>
          <a:xfrm>
            <a:off x="1137625" y="427285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8" name="Google Shape;358;p5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*Chung, Junyoung, et al. "Empirical evaluation of gated recurrent neural networks on sequence modeling." arXiv preprint arXiv:1412.3555 (2014).</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0"/>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What can RNNs do?</a:t>
            </a:r>
            <a:endParaRPr>
              <a:latin typeface="Georgia"/>
              <a:ea typeface="Georgia"/>
              <a:cs typeface="Georgia"/>
              <a:sym typeface="Georgia"/>
            </a:endParaRPr>
          </a:p>
        </p:txBody>
      </p:sp>
      <p:sp>
        <p:nvSpPr>
          <p:cNvPr id="364" name="Google Shape;36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65" name="Google Shape;365;p60"/>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371" name="Google Shape;371;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6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78" name="Google Shape;37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62"/>
          <p:cNvSpPr txBox="1"/>
          <p:nvPr/>
        </p:nvSpPr>
        <p:spPr>
          <a:xfrm>
            <a:off x="1137625" y="994850"/>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Georgia"/>
                <a:ea typeface="Georgia"/>
                <a:cs typeface="Georgia"/>
                <a:sym typeface="Georgia"/>
              </a:rPr>
              <a:t>PANDARUS:</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Alas, I think he shall be come approached and the day</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When little srain would be attain'd into being never fed,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And who is but a chain and subjects of his death,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I should not sleep.</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Senator:</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are away this miseries, produced upon my soul,</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Breaking and strongly should be buried, when I perish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 earth and thoughts of many states.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DUKE VINCENTIO:</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Well, your wit is in the care of side and that.</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Lord: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would be ruled after this chamber, and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my fair nues begun out of the fact, to be conveyed,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Whose noble souls I'll have the heart of the wars.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Clown:</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Come, sir, I will make did behold your worship.</a:t>
            </a:r>
            <a:endParaRPr sz="1100">
              <a:solidFill>
                <a:srgbClr val="FFFFFF"/>
              </a:solidFill>
              <a:latin typeface="Georgia"/>
              <a:ea typeface="Georgia"/>
              <a:cs typeface="Georgia"/>
              <a:sym typeface="Georgia"/>
            </a:endParaRPr>
          </a:p>
        </p:txBody>
      </p:sp>
      <p:sp>
        <p:nvSpPr>
          <p:cNvPr id="380" name="Google Shape;380;p62"/>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Shakespeare Generator</a:t>
            </a:r>
            <a:endParaRPr>
              <a:solidFill>
                <a:srgbClr val="FFFFFF"/>
              </a:solidFill>
            </a:endParaRPr>
          </a:p>
          <a:p>
            <a:pPr indent="0" lvl="0" marL="0" rtl="0" algn="l">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86" name="Google Shape;386;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63"/>
          <p:cNvSpPr txBox="1"/>
          <p:nvPr/>
        </p:nvSpPr>
        <p:spPr>
          <a:xfrm>
            <a:off x="1137625" y="7712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Increment the size file of the new incorrect UI_FILTER group information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of the size generatively.</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static int indicate_policy(void)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int error;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 MARN_EPT)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The kernel blank will coeld it to userspace.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(ss-&gt;segment &lt; mem_total)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unblock_graph_and_set_blocked();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else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 = 1;</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goto bail;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segaddr = in_SB(in.addr);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selector = seg / 16;</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setup_works = true;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for (i = 0; i &lt; blocks; i++)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seq = buf[i++];</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bpf = bd-&gt;bd.next + i * search;</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current = 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rw-&gt;name = "Getjbbregs";</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bprm_self_clearl(&amp;iv-&gt;version);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regs-&gt;new = blocks[(BPF_STATS &lt;&lt; info-&gt;historidac)] | PFMR_CLOBATHINC_SECONDS &lt;&lt; 12;</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return segtable;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t/>
            </a:r>
            <a:endParaRPr sz="900">
              <a:solidFill>
                <a:srgbClr val="FFFFFF"/>
              </a:solidFill>
              <a:latin typeface="Georgia"/>
              <a:ea typeface="Georgia"/>
              <a:cs typeface="Georgia"/>
              <a:sym typeface="Georgia"/>
            </a:endParaRPr>
          </a:p>
        </p:txBody>
      </p:sp>
      <p:sp>
        <p:nvSpPr>
          <p:cNvPr id="388" name="Google Shape;388;p63"/>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Linux Source Code</a:t>
            </a:r>
            <a:r>
              <a:rPr lang="en">
                <a:solidFill>
                  <a:srgbClr val="FFFFFF"/>
                </a:solidFill>
              </a:rPr>
              <a:t> Generator</a:t>
            </a:r>
            <a:endParaRPr>
              <a:solidFill>
                <a:srgbClr val="FFFFFF"/>
              </a:solidFill>
            </a:endParaRPr>
          </a:p>
          <a:p>
            <a:pPr indent="0" lvl="0" marL="0" rtl="0" algn="l">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Human vs SpotMini</a:t>
            </a:r>
            <a:endParaRPr b="1">
              <a:latin typeface="Georgia"/>
              <a:ea typeface="Georgia"/>
              <a:cs typeface="Georgia"/>
              <a:sym typeface="Georgia"/>
            </a:endParaRPr>
          </a:p>
        </p:txBody>
      </p:sp>
      <p:sp>
        <p:nvSpPr>
          <p:cNvPr id="120" name="Google Shape;1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 test of SpotMini'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121" name="Google Shape;121;p28" title="Testing Robustness">
            <a:hlinkClick r:id="rId3"/>
          </p:cNvPr>
          <p:cNvPicPr preferRelativeResize="0"/>
          <p:nvPr/>
        </p:nvPicPr>
        <p:blipFill>
          <a:blip r:embed="rId4">
            <a:alphaModFix/>
          </a:blip>
          <a:stretch>
            <a:fillRect/>
          </a:stretch>
        </p:blipFill>
        <p:spPr>
          <a:xfrm>
            <a:off x="2224725" y="1234225"/>
            <a:ext cx="4572000" cy="342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94" name="Google Shape;39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64"/>
          <p:cNvSpPr txBox="1"/>
          <p:nvPr/>
        </p:nvSpPr>
        <p:spPr>
          <a:xfrm>
            <a:off x="6853650" y="1436775"/>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Fake Math Doc</a:t>
            </a:r>
            <a:r>
              <a:rPr lang="en">
                <a:solidFill>
                  <a:srgbClr val="FFFFFF"/>
                </a:solidFill>
              </a:rPr>
              <a:t> Generator</a:t>
            </a:r>
            <a:endParaRPr>
              <a:solidFill>
                <a:srgbClr val="FFFFFF"/>
              </a:solidFill>
            </a:endParaRPr>
          </a:p>
          <a:p>
            <a:pPr indent="0" lvl="0" marL="0" rtl="0" algn="l">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pic>
        <p:nvPicPr>
          <p:cNvPr id="396" name="Google Shape;396;p64"/>
          <p:cNvPicPr preferRelativeResize="0"/>
          <p:nvPr/>
        </p:nvPicPr>
        <p:blipFill>
          <a:blip r:embed="rId4">
            <a:alphaModFix/>
          </a:blip>
          <a:stretch>
            <a:fillRect/>
          </a:stretch>
        </p:blipFill>
        <p:spPr>
          <a:xfrm>
            <a:off x="2290350" y="890725"/>
            <a:ext cx="4563300" cy="4166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02" name="Google Shape;402;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65"/>
          <p:cNvSpPr txBox="1"/>
          <p:nvPr/>
        </p:nvSpPr>
        <p:spPr>
          <a:xfrm>
            <a:off x="1137625" y="9440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Deep learning neural network architectures can be used to best developing a new architectures contros of the training and max model parametrinal Networks (RNNs) outperform deep learning algorithm is easy to out unclears and can be used to train samples on the state-of-the-art RNN more effective Lorred can be used to best developing a new architectures contros of the training and max model and state-of-the-art deep learning algorithms to a similar pooling relevants. The space of a parameter to optimized hierarchy the state-of-the-art deep learning algorithms to a simple analytical pooling relevants. The space of algorithm is easy to outions of the network are allowed at training and many dectional representations are allow develop a groppose a network by a simple model interact that training algorithms to be the activities to maximul setting, ...</a:t>
            </a:r>
            <a:endParaRPr>
              <a:solidFill>
                <a:srgbClr val="FFFFFF"/>
              </a:solidFill>
              <a:latin typeface="Georgia"/>
              <a:ea typeface="Georgia"/>
              <a:cs typeface="Georgia"/>
              <a:sym typeface="Georgia"/>
            </a:endParaRPr>
          </a:p>
        </p:txBody>
      </p:sp>
      <p:sp>
        <p:nvSpPr>
          <p:cNvPr id="404" name="Google Shape;404;p65"/>
          <p:cNvSpPr txBox="1"/>
          <p:nvPr/>
        </p:nvSpPr>
        <p:spPr>
          <a:xfrm>
            <a:off x="5000325" y="3545075"/>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Fake Arvix Abstracts Generator</a:t>
            </a:r>
            <a:endParaRPr>
              <a:solidFill>
                <a:srgbClr val="FFFFFF"/>
              </a:solidFill>
            </a:endParaRPr>
          </a:p>
          <a:p>
            <a:pPr indent="0" lvl="0" marL="0" rtl="0" algn="l">
              <a:spcBef>
                <a:spcPts val="0"/>
              </a:spcBef>
              <a:spcAft>
                <a:spcPts val="0"/>
              </a:spcAft>
              <a:buNone/>
            </a:pPr>
            <a:r>
              <a:rPr lang="en" sz="2400">
                <a:solidFill>
                  <a:srgbClr val="FFFFFF"/>
                </a:solidFill>
              </a:rPr>
              <a:t>We’ll build this!!!!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10" name="Google Shape;41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66"/>
          <p:cNvSpPr txBox="1"/>
          <p:nvPr/>
        </p:nvSpPr>
        <p:spPr>
          <a:xfrm>
            <a:off x="5222750" y="4373725"/>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Presidential tweets</a:t>
            </a:r>
            <a:endParaRPr>
              <a:solidFill>
                <a:srgbClr val="FFFFFF"/>
              </a:solidFill>
            </a:endParaRPr>
          </a:p>
          <a:p>
            <a:pPr indent="0" lvl="0" marL="0" rtl="0" algn="l">
              <a:spcBef>
                <a:spcPts val="0"/>
              </a:spcBef>
              <a:spcAft>
                <a:spcPts val="0"/>
              </a:spcAft>
              <a:buNone/>
            </a:pPr>
            <a:r>
              <a:rPr lang="en" sz="2400">
                <a:solidFill>
                  <a:srgbClr val="FFFFFF"/>
                </a:solidFill>
              </a:rPr>
              <a:t>We’ll build this!!!!</a:t>
            </a:r>
            <a:endParaRPr sz="2400">
              <a:solidFill>
                <a:srgbClr val="FFFFFF"/>
              </a:solidFill>
            </a:endParaRPr>
          </a:p>
        </p:txBody>
      </p:sp>
      <p:graphicFrame>
        <p:nvGraphicFramePr>
          <p:cNvPr id="412" name="Google Shape;412;p66"/>
          <p:cNvGraphicFramePr/>
          <p:nvPr/>
        </p:nvGraphicFramePr>
        <p:xfrm>
          <a:off x="1002650" y="994850"/>
          <a:ext cx="3000000" cy="3000000"/>
        </p:xfrm>
        <a:graphic>
          <a:graphicData uri="http://schemas.openxmlformats.org/drawingml/2006/table">
            <a:tbl>
              <a:tblPr>
                <a:noFill/>
                <a:tableStyleId>{16FD4485-F419-446F-8251-2E056774DBDF}</a:tableStyleId>
              </a:tblPr>
              <a:tblGrid>
                <a:gridCol w="7239000"/>
              </a:tblGrid>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I will be interviewed on @foxandfriends tonight at 10:00 P.M. and the #1 to construct the @WhiteHouse tonight at 10:00 P.M. Enjoy __HTTP__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No matter the truth and the world that the Fake News Media will be a great new book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Great poll thank you for your support of Monday at 7:30 A.M. on NBC at 7pm #Trump2016 #MakeAmericaGreatAgain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The Senate report to our country is a total disaster. The American people who want to start like a total disaster. The American should be the security 5 star with a record contract to the American peop</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.@BarackObama is a great president of the @ApprenticeNBC</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No matter how the U.S. is a complete the ObamaCare website is a disaster.</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18" name="Google Shape;41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6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20" name="Google Shape;420;p67"/>
          <p:cNvPicPr preferRelativeResize="0"/>
          <p:nvPr/>
        </p:nvPicPr>
        <p:blipFill>
          <a:blip r:embed="rId3">
            <a:alphaModFix/>
          </a:blip>
          <a:stretch>
            <a:fillRect/>
          </a:stretch>
        </p:blipFill>
        <p:spPr>
          <a:xfrm>
            <a:off x="1524000" y="1230950"/>
            <a:ext cx="6096000" cy="3105150"/>
          </a:xfrm>
          <a:prstGeom prst="rect">
            <a:avLst/>
          </a:prstGeom>
          <a:noFill/>
          <a:ln>
            <a:noFill/>
          </a:ln>
        </p:spPr>
      </p:pic>
      <p:sp>
        <p:nvSpPr>
          <p:cNvPr id="421" name="Google Shape;421;p67"/>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27" name="Google Shape;42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68"/>
          <p:cNvPicPr preferRelativeResize="0"/>
          <p:nvPr/>
        </p:nvPicPr>
        <p:blipFill>
          <a:blip r:embed="rId3">
            <a:alphaModFix/>
          </a:blip>
          <a:stretch>
            <a:fillRect/>
          </a:stretch>
        </p:blipFill>
        <p:spPr>
          <a:xfrm>
            <a:off x="0" y="1474110"/>
            <a:ext cx="9144000" cy="2411730"/>
          </a:xfrm>
          <a:prstGeom prst="rect">
            <a:avLst/>
          </a:prstGeom>
          <a:noFill/>
          <a:ln>
            <a:noFill/>
          </a:ln>
        </p:spPr>
      </p:pic>
      <p:sp>
        <p:nvSpPr>
          <p:cNvPr id="429" name="Google Shape;429;p6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35" name="Google Shape;43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37" name="Google Shape;437;p69"/>
          <p:cNvPicPr preferRelativeResize="0"/>
          <p:nvPr/>
        </p:nvPicPr>
        <p:blipFill>
          <a:blip r:embed="rId3">
            <a:alphaModFix/>
          </a:blip>
          <a:stretch>
            <a:fillRect/>
          </a:stretch>
        </p:blipFill>
        <p:spPr>
          <a:xfrm>
            <a:off x="1137625" y="756400"/>
            <a:ext cx="7034099" cy="3906825"/>
          </a:xfrm>
          <a:prstGeom prst="rect">
            <a:avLst/>
          </a:prstGeom>
          <a:noFill/>
          <a:ln>
            <a:noFill/>
          </a:ln>
        </p:spPr>
      </p:pic>
      <p:sp>
        <p:nvSpPr>
          <p:cNvPr id="438" name="Google Shape;438;p69"/>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44" name="Google Shape;44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70"/>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46" name="Google Shape;446;p70"/>
          <p:cNvPicPr preferRelativeResize="0"/>
          <p:nvPr/>
        </p:nvPicPr>
        <p:blipFill>
          <a:blip r:embed="rId3">
            <a:alphaModFix/>
          </a:blip>
          <a:stretch>
            <a:fillRect/>
          </a:stretch>
        </p:blipFill>
        <p:spPr>
          <a:xfrm>
            <a:off x="1407472" y="897800"/>
            <a:ext cx="6329050" cy="3771426"/>
          </a:xfrm>
          <a:prstGeom prst="rect">
            <a:avLst/>
          </a:prstGeom>
          <a:noFill/>
          <a:ln>
            <a:noFill/>
          </a:ln>
        </p:spPr>
      </p:pic>
      <p:sp>
        <p:nvSpPr>
          <p:cNvPr id="447" name="Google Shape;447;p70"/>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53" name="Google Shape;45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4" name="Google Shape;454;p71"/>
          <p:cNvPicPr preferRelativeResize="0"/>
          <p:nvPr/>
        </p:nvPicPr>
        <p:blipFill>
          <a:blip r:embed="rId3">
            <a:alphaModFix/>
          </a:blip>
          <a:stretch>
            <a:fillRect/>
          </a:stretch>
        </p:blipFill>
        <p:spPr>
          <a:xfrm>
            <a:off x="1666975" y="933775"/>
            <a:ext cx="5933001" cy="3623675"/>
          </a:xfrm>
          <a:prstGeom prst="rect">
            <a:avLst/>
          </a:prstGeom>
          <a:noFill/>
          <a:ln>
            <a:noFill/>
          </a:ln>
        </p:spPr>
      </p:pic>
      <p:sp>
        <p:nvSpPr>
          <p:cNvPr id="455" name="Google Shape;455;p71"/>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1" name="Google Shape;4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72"/>
          <p:cNvPicPr preferRelativeResize="0"/>
          <p:nvPr/>
        </p:nvPicPr>
        <p:blipFill>
          <a:blip r:embed="rId3">
            <a:alphaModFix/>
          </a:blip>
          <a:stretch>
            <a:fillRect/>
          </a:stretch>
        </p:blipFill>
        <p:spPr>
          <a:xfrm>
            <a:off x="1968050" y="796800"/>
            <a:ext cx="5009426" cy="3866424"/>
          </a:xfrm>
          <a:prstGeom prst="rect">
            <a:avLst/>
          </a:prstGeom>
          <a:noFill/>
          <a:ln>
            <a:noFill/>
          </a:ln>
        </p:spPr>
      </p:pic>
      <p:sp>
        <p:nvSpPr>
          <p:cNvPr id="463" name="Google Shape;463;p72"/>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9" name="Google Shape;469;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73"/>
          <p:cNvPicPr preferRelativeResize="0"/>
          <p:nvPr/>
        </p:nvPicPr>
        <p:blipFill>
          <a:blip r:embed="rId3">
            <a:alphaModFix/>
          </a:blip>
          <a:stretch>
            <a:fillRect/>
          </a:stretch>
        </p:blipFill>
        <p:spPr>
          <a:xfrm>
            <a:off x="1258576" y="994850"/>
            <a:ext cx="7018974" cy="3562601"/>
          </a:xfrm>
          <a:prstGeom prst="rect">
            <a:avLst/>
          </a:prstGeom>
          <a:noFill/>
          <a:ln>
            <a:noFill/>
          </a:ln>
        </p:spPr>
      </p:pic>
      <p:sp>
        <p:nvSpPr>
          <p:cNvPr id="471" name="Google Shape;471;p73"/>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original SpotMini</a:t>
            </a:r>
            <a:endParaRPr b="1">
              <a:latin typeface="Georgia"/>
              <a:ea typeface="Georgia"/>
              <a:cs typeface="Georgia"/>
              <a:sym typeface="Georgia"/>
            </a:endParaRPr>
          </a:p>
        </p:txBody>
      </p:sp>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potMini is a new smaller version of the Spot robot, weighing 55 lbs dripping wet (65 lbs if you include its arm.)  SpotMini is all-electric (no hydraulics) and runs for about 90 minutes on a charge, depending on what it is doing.  SpotMini is one of the quietest robots we have ever built.  It has a variety of sensors, including depth cameras, a solid state gyro (IMU) and proprioception sensors in the limbs.  These sensors help with navigation and mobile manipulation. SpotMini performs some tasks autonomously, but often uses a human for high-level guidance.  For more information about SpotMini visit our website at www.BostonDynamics.com" id="128" name="Google Shape;128;p29" title="Introducing SpotMini">
            <a:hlinkClick r:id="rId3"/>
          </p:cNvPr>
          <p:cNvPicPr preferRelativeResize="0"/>
          <p:nvPr/>
        </p:nvPicPr>
        <p:blipFill>
          <a:blip r:embed="rId4">
            <a:alphaModFix/>
          </a:blip>
          <a:stretch>
            <a:fillRect/>
          </a:stretch>
        </p:blipFill>
        <p:spPr>
          <a:xfrm>
            <a:off x="2286000" y="1299850"/>
            <a:ext cx="4572000" cy="3429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4"/>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477" name="Google Shape;47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78" name="Google Shape;478;p74"/>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Cell Support (tf.nn.rnn_cell)</a:t>
            </a:r>
            <a:endParaRPr b="1">
              <a:latin typeface="Georgia"/>
              <a:ea typeface="Georgia"/>
              <a:cs typeface="Georgia"/>
              <a:sym typeface="Georgia"/>
            </a:endParaRPr>
          </a:p>
        </p:txBody>
      </p:sp>
      <p:sp>
        <p:nvSpPr>
          <p:cNvPr id="484" name="Google Shape;484;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7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BasicRNNCell: The most basic RNN cell.</a:t>
            </a:r>
            <a:endParaRPr sz="2400">
              <a:solidFill>
                <a:schemeClr val="dk1"/>
              </a:solidFill>
              <a:latin typeface="Consolas"/>
              <a:ea typeface="Consolas"/>
              <a:cs typeface="Consolas"/>
              <a:sym typeface="Consolas"/>
            </a:endParaRPr>
          </a:p>
          <a:p>
            <a:pPr indent="-381000" lvl="0" marL="457200" rtl="0" algn="l">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RNNCell: Abstract object representing an RNN cell.</a:t>
            </a:r>
            <a:endParaRPr sz="2400">
              <a:solidFill>
                <a:schemeClr val="dk1"/>
              </a:solidFill>
              <a:latin typeface="Consolas"/>
              <a:ea typeface="Consolas"/>
              <a:cs typeface="Consolas"/>
              <a:sym typeface="Consolas"/>
            </a:endParaRPr>
          </a:p>
          <a:p>
            <a:pPr indent="-381000" lvl="0" marL="457200" rtl="0" algn="l">
              <a:spcBef>
                <a:spcPts val="0"/>
              </a:spcBef>
              <a:spcAft>
                <a:spcPts val="0"/>
              </a:spcAft>
              <a:buClr>
                <a:schemeClr val="dk1"/>
              </a:buClr>
              <a:buSzPts val="2400"/>
              <a:buFont typeface="Consolas"/>
              <a:buChar char="●"/>
            </a:pPr>
            <a:r>
              <a:rPr lang="en" sz="2400">
                <a:solidFill>
                  <a:srgbClr val="FFFFFF"/>
                </a:solidFill>
                <a:latin typeface="Consolas"/>
                <a:ea typeface="Consolas"/>
                <a:cs typeface="Consolas"/>
                <a:sym typeface="Consolas"/>
              </a:rPr>
              <a:t>BasicLSTMCell: Basic LSTM recurrent network cell.</a:t>
            </a:r>
            <a:endParaRPr sz="2400">
              <a:solidFill>
                <a:srgbClr val="FFFFFF"/>
              </a:solidFill>
              <a:latin typeface="Consolas"/>
              <a:ea typeface="Consolas"/>
              <a:cs typeface="Consolas"/>
              <a:sym typeface="Consolas"/>
            </a:endParaRPr>
          </a:p>
          <a:p>
            <a:pPr indent="-381000" lvl="0" marL="457200" rtl="0" algn="l">
              <a:spcBef>
                <a:spcPts val="0"/>
              </a:spcBef>
              <a:spcAft>
                <a:spcPts val="0"/>
              </a:spcAft>
              <a:buClr>
                <a:srgbClr val="FFFFFF"/>
              </a:buClr>
              <a:buSzPts val="2400"/>
              <a:buFont typeface="Consolas"/>
              <a:buChar char="●"/>
            </a:pPr>
            <a:r>
              <a:rPr lang="en" sz="2400">
                <a:solidFill>
                  <a:schemeClr val="dk1"/>
                </a:solidFill>
                <a:latin typeface="Consolas"/>
                <a:ea typeface="Consolas"/>
                <a:cs typeface="Consolas"/>
                <a:sym typeface="Consolas"/>
              </a:rPr>
              <a:t>LSTMCell: LSTM recurrent network cell.</a:t>
            </a:r>
            <a:endParaRPr sz="2400">
              <a:solidFill>
                <a:schemeClr val="dk1"/>
              </a:solidFill>
              <a:latin typeface="Consolas"/>
              <a:ea typeface="Consolas"/>
              <a:cs typeface="Consolas"/>
              <a:sym typeface="Consolas"/>
            </a:endParaRPr>
          </a:p>
          <a:p>
            <a:pPr indent="-381000" lvl="0" marL="457200" rtl="0" algn="l">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GRUCell: Gated Recurrent Unit cell </a:t>
            </a:r>
            <a:endParaRPr sz="2400">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Cells </a:t>
            </a:r>
            <a:r>
              <a:rPr b="1" lang="en">
                <a:latin typeface="Georgia"/>
                <a:ea typeface="Georgia"/>
                <a:cs typeface="Georgia"/>
                <a:sym typeface="Georgia"/>
              </a:rPr>
              <a:t>(tf.nn.rnn_cell)</a:t>
            </a:r>
            <a:endParaRPr b="1">
              <a:latin typeface="Georgia"/>
              <a:ea typeface="Georgia"/>
              <a:cs typeface="Georgia"/>
              <a:sym typeface="Georgia"/>
            </a:endParaRPr>
          </a:p>
        </p:txBody>
      </p:sp>
      <p:sp>
        <p:nvSpPr>
          <p:cNvPr id="491" name="Google Shape;4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7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498" name="Google Shape;49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77"/>
          <p:cNvSpPr txBox="1"/>
          <p:nvPr/>
        </p:nvSpPr>
        <p:spPr>
          <a:xfrm>
            <a:off x="547775" y="1189475"/>
            <a:ext cx="83769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layers = [tf.nn.rnn_cell.GRUCell(size) for size in hidden_sizes]</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cells = tf.nn.rnn_cell.MultiRNNCell(layers)</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Recurrent Neural Network</a:t>
            </a:r>
            <a:endParaRPr b="1">
              <a:latin typeface="Georgia"/>
              <a:ea typeface="Georgia"/>
              <a:cs typeface="Georgia"/>
              <a:sym typeface="Georgia"/>
            </a:endParaRPr>
          </a:p>
        </p:txBody>
      </p:sp>
      <p:sp>
        <p:nvSpPr>
          <p:cNvPr id="505" name="Google Shape;505;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78"/>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tf.nn.dynamic_rnn</a:t>
            </a:r>
            <a:r>
              <a:rPr lang="en" sz="1800">
                <a:solidFill>
                  <a:schemeClr val="dk1"/>
                </a:solidFill>
                <a:latin typeface="Consolas"/>
                <a:ea typeface="Consolas"/>
                <a:cs typeface="Consolas"/>
                <a:sym typeface="Consolas"/>
              </a:rPr>
              <a:t>: uses a tf.While loop to dynamically construct the graph when it is executed. Graph creation is faster and you can feed batches of variable size.</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tf.nn.bidirectional_dynamic_rnn</a:t>
            </a:r>
            <a:r>
              <a:rPr lang="en" sz="1800">
                <a:solidFill>
                  <a:schemeClr val="dk1"/>
                </a:solidFill>
                <a:latin typeface="Consolas"/>
                <a:ea typeface="Consolas"/>
                <a:cs typeface="Consolas"/>
                <a:sym typeface="Consolas"/>
              </a:rPr>
              <a:t>: dynamic_rnn with bidirectional</a:t>
            </a:r>
            <a:endParaRPr sz="18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12" name="Google Shape;512;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79"/>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514" name="Google Shape;514;p79"/>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Any problem with this?</a:t>
            </a:r>
            <a:endParaRPr sz="2400">
              <a:solidFill>
                <a:srgbClr val="FFFFFF"/>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20" name="Google Shape;52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80"/>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522" name="Google Shape;522;p80"/>
          <p:cNvSpPr txBox="1"/>
          <p:nvPr/>
        </p:nvSpPr>
        <p:spPr>
          <a:xfrm>
            <a:off x="1644450" y="3917075"/>
            <a:ext cx="68280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Most sequences are not of the same length</a:t>
            </a:r>
            <a:endParaRPr sz="2400">
              <a:solidFill>
                <a:srgbClr val="FFFFFF"/>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28" name="Google Shape;528;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8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35" name="Google Shape;535;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82"/>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p:txBody>
      </p:sp>
      <p:sp>
        <p:nvSpPr>
          <p:cNvPr id="537" name="Google Shape;537;p82"/>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Problem?</a:t>
            </a:r>
            <a:endParaRPr sz="2400">
              <a:solidFill>
                <a:srgbClr val="FFFFFF"/>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43" name="Google Shape;543;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83"/>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rPr lang="en" sz="2400">
                <a:solidFill>
                  <a:schemeClr val="dk1"/>
                </a:solidFill>
                <a:latin typeface="Georgia"/>
                <a:ea typeface="Georgia"/>
                <a:cs typeface="Georgia"/>
                <a:sym typeface="Georgia"/>
              </a:rPr>
              <a:t>The padded labels change the total loss, which affects the gradients</a:t>
            </a:r>
            <a:endParaRPr sz="24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34" name="Google Shape;13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From feed-forward to recurrent</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Tricks &amp; treats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Presidential tweets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2743200" rtl="0" algn="l">
              <a:spcBef>
                <a:spcPts val="1600"/>
              </a:spcBef>
              <a:spcAft>
                <a:spcPts val="1600"/>
              </a:spcAft>
              <a:buNone/>
            </a:pPr>
            <a:r>
              <a:t/>
            </a:r>
            <a:endParaRPr>
              <a:latin typeface="Georgia"/>
              <a:ea typeface="Georgia"/>
              <a:cs typeface="Georgia"/>
              <a:sym typeface="Georgia"/>
            </a:endParaRPr>
          </a:p>
        </p:txBody>
      </p:sp>
      <p:sp>
        <p:nvSpPr>
          <p:cNvPr id="135" name="Google Shape;13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30"/>
          <p:cNvPicPr preferRelativeResize="0"/>
          <p:nvPr/>
        </p:nvPicPr>
        <p:blipFill>
          <a:blip r:embed="rId3">
            <a:alphaModFix/>
          </a:blip>
          <a:stretch>
            <a:fillRect/>
          </a:stretch>
        </p:blipFill>
        <p:spPr>
          <a:xfrm>
            <a:off x="6023550" y="1301925"/>
            <a:ext cx="1060919" cy="133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0" name="Google Shape;550;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84"/>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Approach 1: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Maintain a mask (True for real, False for padded tokens)</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Run your model on both the real/padded tokens (model will predict labels for the padded tokens as well)</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Only take into account the loss caused by the real elements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full_loss = tf.nn.softmax_cross_entropy_with_logits(preds, labels)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loss = tf.reduce_mean(tf.boolean_mask(full_loss, mask))</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7" name="Google Shape;557;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85"/>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Approach 2: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your model know the real sequence length so it only predict the labels for the real tokens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cell = tf.nn.rnn_cell.GRUCell(hidden_size)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rnn_cells = tf.nn.rnn_cell.MultiRNNCell([cell] * num_layers)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chemeClr val="accent3"/>
                </a:highlight>
                <a:latin typeface="Consolas"/>
                <a:ea typeface="Consolas"/>
                <a:cs typeface="Consolas"/>
                <a:sym typeface="Consolas"/>
              </a:rPr>
              <a:t>tf.reduce_sum(tf.reduce_max(tf.sign(seq), 2), 1)</a:t>
            </a:r>
            <a:endParaRPr sz="1600">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output, out_state = tf.nn.dynamic_rnn(cell, seq, </a:t>
            </a:r>
            <a:r>
              <a:rPr lang="en" sz="1600">
                <a:solidFill>
                  <a:schemeClr val="dk1"/>
                </a:solidFill>
                <a:highlight>
                  <a:schemeClr val="accent3"/>
                </a:highlight>
                <a:latin typeface="Consolas"/>
                <a:ea typeface="Consolas"/>
                <a:cs typeface="Consolas"/>
                <a:sym typeface="Consolas"/>
              </a:rPr>
              <a:t>length</a:t>
            </a:r>
            <a:r>
              <a:rPr lang="en" sz="1600">
                <a:solidFill>
                  <a:schemeClr val="dk1"/>
                </a:solidFill>
                <a:latin typeface="Consolas"/>
                <a:ea typeface="Consolas"/>
                <a:cs typeface="Consolas"/>
                <a:sym typeface="Consolas"/>
              </a:rPr>
              <a:t>, initial_state)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6"/>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Tips and Tricks</a:t>
            </a:r>
            <a:endParaRPr>
              <a:latin typeface="Georgia"/>
              <a:ea typeface="Georgia"/>
              <a:cs typeface="Georgia"/>
              <a:sym typeface="Georgia"/>
            </a:endParaRPr>
          </a:p>
        </p:txBody>
      </p:sp>
      <p:sp>
        <p:nvSpPr>
          <p:cNvPr id="564" name="Google Shape;564;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65" name="Google Shape;565;p86"/>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Vanishing Gradients</a:t>
            </a:r>
            <a:endParaRPr b="1">
              <a:latin typeface="Georgia"/>
              <a:ea typeface="Georgia"/>
              <a:cs typeface="Georgia"/>
              <a:sym typeface="Georgia"/>
            </a:endParaRPr>
          </a:p>
        </p:txBody>
      </p:sp>
      <p:sp>
        <p:nvSpPr>
          <p:cNvPr id="571" name="Google Shape;57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87"/>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Use different activation units:</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tf.nn.relu6</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tf.nn.crelu</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tf.nn.elu</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In addition to:</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tf.nn.softplus</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tf.nn.softsign</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tf.nn.bias_add</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tf.sigmoid</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tf.tanh</a:t>
            </a:r>
            <a:endParaRPr sz="1800">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78" name="Google Shape;578;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88"/>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85" name="Google Shape;585;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89"/>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gradients = tf.gradients(cost, tf.trainable_variables())</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2" name="Google Shape;592;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90"/>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clipped_gradients, _ = tf.clip_by_global_norm(gradients, max_grad_norm) </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9" name="Google Shape;59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91"/>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optimizer = tf.train.AdamOptimizer(learning_rate)</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train_op = optimizer.apply_gradients(zip(gradients, trainables))</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add the clipped gradients to the optimizer</a:t>
            </a:r>
            <a:endParaRPr sz="18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Anneal the learning rate</a:t>
            </a:r>
            <a:endParaRPr b="1">
              <a:latin typeface="Georgia"/>
              <a:ea typeface="Georgia"/>
              <a:cs typeface="Georgia"/>
              <a:sym typeface="Georgia"/>
            </a:endParaRPr>
          </a:p>
        </p:txBody>
      </p:sp>
      <p:sp>
        <p:nvSpPr>
          <p:cNvPr id="606" name="Google Shape;606;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92"/>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Optimizers accept both scalars and tensors as learning rate</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learning_rate = tf.train.exponential_decay(init_lr,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global_step,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decay_steps,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decay_rate,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staircase=True)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9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Overfitting</a:t>
            </a:r>
            <a:endParaRPr b="1">
              <a:latin typeface="Georgia"/>
              <a:ea typeface="Georgia"/>
              <a:cs typeface="Georgia"/>
              <a:sym typeface="Georgia"/>
            </a:endParaRPr>
          </a:p>
        </p:txBody>
      </p:sp>
      <p:sp>
        <p:nvSpPr>
          <p:cNvPr id="613" name="Google Shape;613;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93"/>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Use dropout through tf.nn.dropout or DropoutWrapper for cells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tf.nn.dropout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hidden_layer = tf.nn.dropout(hidden_layer, keep_prob)</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DropoutWrapper</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cell = tf.nn.rnn_cell.DropoutWrapper(cell,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output_keep_prob=keep_prob)</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1"/>
          <p:cNvSpPr txBox="1"/>
          <p:nvPr>
            <p:ph type="ctrTitle"/>
          </p:nvPr>
        </p:nvSpPr>
        <p:spPr>
          <a:xfrm>
            <a:off x="499500" y="2284300"/>
            <a:ext cx="8145000" cy="101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Introduction to RNNs</a:t>
            </a:r>
            <a:endParaRPr>
              <a:latin typeface="Georgia"/>
              <a:ea typeface="Georgia"/>
              <a:cs typeface="Georgia"/>
              <a:sym typeface="Georgia"/>
            </a:endParaRPr>
          </a:p>
        </p:txBody>
      </p:sp>
      <p:sp>
        <p:nvSpPr>
          <p:cNvPr id="142" name="Google Shape;14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43" name="Google Shape;143;p31"/>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4"/>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Language Modeling</a:t>
            </a:r>
            <a:endParaRPr>
              <a:latin typeface="Georgia"/>
              <a:ea typeface="Georgia"/>
              <a:cs typeface="Georgia"/>
              <a:sym typeface="Georgia"/>
            </a:endParaRPr>
          </a:p>
        </p:txBody>
      </p:sp>
      <p:sp>
        <p:nvSpPr>
          <p:cNvPr id="620" name="Google Shape;620;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621" name="Google Shape;621;p94"/>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27" name="Google Shape;627;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9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Main approaches</a:t>
            </a:r>
            <a:endParaRPr b="1">
              <a:latin typeface="Georgia"/>
              <a:ea typeface="Georgia"/>
              <a:cs typeface="Georgia"/>
              <a:sym typeface="Georgia"/>
            </a:endParaRPr>
          </a:p>
        </p:txBody>
      </p:sp>
      <p:sp>
        <p:nvSpPr>
          <p:cNvPr id="634" name="Google Shape;634;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9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Character-level</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Subword-level: somewhere in between the two above</a:t>
            </a:r>
            <a:endParaRPr sz="2400">
              <a:solidFill>
                <a:srgbClr val="FFFFF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1" name="Google Shape;641;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2" name="Google Shape;642;p9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p:txBody>
      </p:sp>
      <p:sp>
        <p:nvSpPr>
          <p:cNvPr id="643" name="Google Shape;643;p97"/>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What can be the problems?</a:t>
            </a:r>
            <a:endParaRPr sz="2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9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9" name="Google Shape;649;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0" name="Google Shape;650;p9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Huge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Can’t generalize to OOV (out of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Requires a lot of memory</a:t>
            </a:r>
            <a:endParaRPr sz="2400">
              <a:solidFill>
                <a:srgbClr val="FFFFFF"/>
              </a:solidFill>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56" name="Google Shape;656;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7" name="Google Shape;657;p9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p:txBody>
      </p:sp>
      <p:sp>
        <p:nvSpPr>
          <p:cNvPr id="658" name="Google Shape;658;p99"/>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Pros and cons?</a:t>
            </a:r>
            <a:endParaRPr sz="2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0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64" name="Google Shape;664;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100"/>
          <p:cNvSpPr txBox="1"/>
          <p:nvPr/>
        </p:nvSpPr>
        <p:spPr>
          <a:xfrm>
            <a:off x="1137625" y="1189475"/>
            <a:ext cx="7034100" cy="361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b="1"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Pros: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Very small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Doesn’t require word embeddings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Faster to train</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Cons: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Low fluency (many words can be gibberish)</a:t>
            </a:r>
            <a:endParaRPr sz="2400">
              <a:solidFill>
                <a:srgbClr val="FFFFFF"/>
              </a:solidFill>
              <a:latin typeface="Georgia"/>
              <a:ea typeface="Georgia"/>
              <a:cs typeface="Georgia"/>
              <a:sym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0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Hybrid</a:t>
            </a:r>
            <a:endParaRPr b="1">
              <a:latin typeface="Georgia"/>
              <a:ea typeface="Georgia"/>
              <a:cs typeface="Georgia"/>
              <a:sym typeface="Georgia"/>
            </a:endParaRPr>
          </a:p>
        </p:txBody>
      </p:sp>
      <p:sp>
        <p:nvSpPr>
          <p:cNvPr id="671" name="Google Shape;671;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2" name="Google Shape;672;p10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by default, switching to character-level for unknown tokens</a:t>
            </a:r>
            <a:endParaRPr sz="2400">
              <a:solidFill>
                <a:srgbClr val="FFFFFF"/>
              </a:solidFill>
              <a:latin typeface="Georgia"/>
              <a:ea typeface="Georgia"/>
              <a:cs typeface="Georgia"/>
              <a:sym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Subword-Level</a:t>
            </a:r>
            <a:endParaRPr b="1">
              <a:latin typeface="Georgia"/>
              <a:ea typeface="Georgia"/>
              <a:cs typeface="Georgia"/>
              <a:sym typeface="Georgia"/>
            </a:endParaRPr>
          </a:p>
        </p:txBody>
      </p:sp>
      <p:sp>
        <p:nvSpPr>
          <p:cNvPr id="678" name="Google Shape;678;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10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Input and output are subwords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W most frequent 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S most frequent syllables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Split the rest into characters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Seem to perform better than both word-level and character-level models*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dreamworks interactive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 am+ wo+ rks: in+ te+ ra+ cti+ ve:</a:t>
            </a:r>
            <a:endParaRPr sz="1800">
              <a:solidFill>
                <a:srgbClr val="FFFFFF"/>
              </a:solidFill>
              <a:latin typeface="Consolas"/>
              <a:ea typeface="Consolas"/>
              <a:cs typeface="Consolas"/>
              <a:sym typeface="Consolas"/>
            </a:endParaRPr>
          </a:p>
        </p:txBody>
      </p:sp>
      <p:sp>
        <p:nvSpPr>
          <p:cNvPr id="680" name="Google Shape;680;p102"/>
          <p:cNvSpPr txBox="1"/>
          <p:nvPr/>
        </p:nvSpPr>
        <p:spPr>
          <a:xfrm>
            <a:off x="1188200" y="457220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Mikolov, Tomáš, et al. "Subword language modeling with neural networks." preprint (http://www. fit. vutbr. cz/imikolov/rnnlm/char. pdf) (2012).</a:t>
            </a:r>
            <a:endParaRPr sz="1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3"/>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Demo:</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Char-RNN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86" name="Google Shape;686;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2"/>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eorgia"/>
                <a:ea typeface="Georgia"/>
                <a:cs typeface="Georgia"/>
                <a:sym typeface="Georgia"/>
              </a:rPr>
              <a:t>Humans aren’t built to just do linear or logistic regression, or recognize individual objects</a:t>
            </a:r>
            <a:endParaRPr sz="1800">
              <a:solidFill>
                <a:srgbClr val="FFFFFF"/>
              </a:solidFill>
              <a:latin typeface="Georgia"/>
              <a:ea typeface="Georgia"/>
              <a:cs typeface="Georgia"/>
              <a:sym typeface="Georg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692" name="Google Shape;692;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104"/>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Dataset: 19,469 Donald Trump’s tweets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694" name="Google Shape;694;p104"/>
          <p:cNvGraphicFramePr/>
          <p:nvPr/>
        </p:nvGraphicFramePr>
        <p:xfrm>
          <a:off x="1035175" y="1541625"/>
          <a:ext cx="3000000" cy="3000000"/>
        </p:xfrm>
        <a:graphic>
          <a:graphicData uri="http://schemas.openxmlformats.org/drawingml/2006/table">
            <a:tbl>
              <a:tblPr>
                <a:noFill/>
                <a:tableStyleId>{16FD4485-F419-446F-8251-2E056774DBDF}</a:tableStyleId>
              </a:tblPr>
              <a:tblGrid>
                <a:gridCol w="7239000"/>
              </a:tblGrid>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700" name="Google Shape;700;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105"/>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Evaluation: no foolproof method</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702" name="Google Shape;702;p105"/>
          <p:cNvGraphicFramePr/>
          <p:nvPr/>
        </p:nvGraphicFramePr>
        <p:xfrm>
          <a:off x="1035175" y="1541625"/>
          <a:ext cx="3000000" cy="3000000"/>
        </p:xfrm>
        <a:graphic>
          <a:graphicData uri="http://schemas.openxmlformats.org/drawingml/2006/table">
            <a:tbl>
              <a:tblPr>
                <a:noFill/>
                <a:tableStyleId>{16FD4485-F419-446F-8251-2E056774DBDF}</a:tableStyleId>
              </a:tblPr>
              <a:tblGrid>
                <a:gridCol w="7239000"/>
              </a:tblGrid>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6"/>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GitHub</a:t>
            </a:r>
            <a:endParaRPr b="1">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data/trump_tweets.txt</a:t>
            </a:r>
            <a:endParaRPr b="1" sz="1800">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examples/11_char_nn.py</a:t>
            </a:r>
            <a:endParaRPr b="1" sz="1800">
              <a:latin typeface="Georgia"/>
              <a:ea typeface="Georgia"/>
              <a:cs typeface="Georgia"/>
              <a:sym typeface="Georgia"/>
            </a:endParaRPr>
          </a:p>
        </p:txBody>
      </p:sp>
      <p:sp>
        <p:nvSpPr>
          <p:cNvPr id="708" name="Google Shape;708;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7"/>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714" name="Google Shape;714;p107"/>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Machine Translation</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715" name="Google Shape;715;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Georgia"/>
              <a:ea typeface="Georgia"/>
              <a:cs typeface="Georgia"/>
              <a:sym typeface="Georgia"/>
            </a:endParaRPr>
          </a:p>
        </p:txBody>
      </p:sp>
      <p:pic>
        <p:nvPicPr>
          <p:cNvPr id="156" name="Google Shape;156;p33"/>
          <p:cNvPicPr preferRelativeResize="0"/>
          <p:nvPr/>
        </p:nvPicPr>
        <p:blipFill>
          <a:blip r:embed="rId3">
            <a:alphaModFix/>
          </a:blip>
          <a:stretch>
            <a:fillRect/>
          </a:stretch>
        </p:blipFill>
        <p:spPr>
          <a:xfrm>
            <a:off x="930388" y="142813"/>
            <a:ext cx="7283226" cy="4857875"/>
          </a:xfrm>
          <a:prstGeom prst="rect">
            <a:avLst/>
          </a:prstGeom>
          <a:noFill/>
          <a:ln>
            <a:noFill/>
          </a:ln>
        </p:spPr>
      </p:pic>
      <p:sp>
        <p:nvSpPr>
          <p:cNvPr id="157" name="Google Shape;157;p33"/>
          <p:cNvSpPr txBox="1"/>
          <p:nvPr/>
        </p:nvSpPr>
        <p:spPr>
          <a:xfrm>
            <a:off x="101650" y="490985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Super Indy Flip by Kasukabe Vision FILMz✔ (</a:t>
            </a:r>
            <a:r>
              <a:rPr lang="en" sz="900" u="sng">
                <a:solidFill>
                  <a:schemeClr val="hlink"/>
                </a:solidFill>
                <a:latin typeface="EB Garamond"/>
                <a:ea typeface="EB Garamond"/>
                <a:cs typeface="EB Garamond"/>
                <a:sym typeface="EB Garamond"/>
                <a:hlinkClick r:id="rId4"/>
              </a:rPr>
              <a:t>flickr</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